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57" r:id="rId5"/>
    <p:sldId id="281" r:id="rId6"/>
    <p:sldId id="260" r:id="rId7"/>
    <p:sldId id="277" r:id="rId8"/>
    <p:sldId id="278" r:id="rId9"/>
    <p:sldId id="282" r:id="rId10"/>
    <p:sldId id="279" r:id="rId11"/>
    <p:sldId id="280" r:id="rId12"/>
    <p:sldId id="261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2B8"/>
    <a:srgbClr val="47797A"/>
    <a:srgbClr val="F1EC72"/>
    <a:srgbClr val="FF8D6A"/>
    <a:srgbClr val="96C21E"/>
    <a:srgbClr val="424242"/>
    <a:srgbClr val="00546F"/>
    <a:srgbClr val="781F11"/>
    <a:srgbClr val="9C736C"/>
    <a:srgbClr val="E2C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AA8629-6C83-4969-A064-C04A6B443425}" v="267" dt="2022-03-19T19:47:33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) 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, vektorgrafik&#10;&#10;Automatiskt genererad beskrivning">
            <a:extLst>
              <a:ext uri="{FF2B5EF4-FFF2-40B4-BE49-F238E27FC236}">
                <a16:creationId xmlns:a16="http://schemas.microsoft.com/office/drawing/2014/main" id="{54C15CDB-5C34-4678-BB56-5665E7F27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2" b="11179"/>
          <a:stretch/>
        </p:blipFill>
        <p:spPr>
          <a:xfrm>
            <a:off x="0" y="1184905"/>
            <a:ext cx="8877301" cy="567309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94EE07F-3508-4285-A2A5-C7AE8E1E9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46567"/>
            <a:ext cx="9144000" cy="808075"/>
          </a:xfrm>
        </p:spPr>
        <p:txBody>
          <a:bodyPr anchor="t" anchorCtr="0"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sv-SE"/>
              <a:t>Namn på presentationen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D75522-8AAC-47E4-85E9-958D83B00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287463"/>
            <a:ext cx="9144000" cy="53402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Eventuell undertitel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488E372-0E16-4A78-BD97-F26CA2B0F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" r="8922" b="3778"/>
          <a:stretch/>
        </p:blipFill>
        <p:spPr>
          <a:xfrm>
            <a:off x="8802706" y="6232941"/>
            <a:ext cx="3169554" cy="4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7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) Rubrik, foto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5">
            <a:extLst>
              <a:ext uri="{FF2B5EF4-FFF2-40B4-BE49-F238E27FC236}">
                <a16:creationId xmlns:a16="http://schemas.microsoft.com/office/drawing/2014/main" id="{3A482F03-712C-4E4C-9E8E-11B9D23FF3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4800" y="1699200"/>
            <a:ext cx="3707528" cy="4523242"/>
          </a:xfrm>
          <a:solidFill>
            <a:schemeClr val="bg1">
              <a:lumMod val="85000"/>
            </a:schemeClr>
          </a:solidFill>
        </p:spPr>
        <p:txBody>
          <a:bodyPr lIns="216000" tIns="216000"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680CDD-9A8D-414A-B601-6B87F9B7E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45" y="482088"/>
            <a:ext cx="10315355" cy="96780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8B64D3-246F-4818-AE2D-F763072A6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4" b="-6926"/>
          <a:stretch/>
        </p:blipFill>
        <p:spPr>
          <a:xfrm>
            <a:off x="9957847" y="6367454"/>
            <a:ext cx="2035680" cy="331058"/>
          </a:xfrm>
          <a:prstGeom prst="rect">
            <a:avLst/>
          </a:prstGeom>
        </p:spPr>
      </p:pic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D42996F9-D67D-4C2C-924C-9437E27A0C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4400" y="1698973"/>
            <a:ext cx="6255204" cy="305761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E8414F9-BEBC-4DE6-AD94-F3B2DFD79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7168" y="5825913"/>
            <a:ext cx="2951407" cy="255181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700" cap="all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Foto: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DBFA9AC-B227-4A29-B0A7-1DCC220CD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428" y="106326"/>
            <a:ext cx="51922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198B588-DF1A-47DE-84FA-ECAF7ACF79C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981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) Rubrik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9E1CAD31-43E0-42CE-A877-AE8D4A3C13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772" y="1381125"/>
            <a:ext cx="12200772" cy="5475742"/>
          </a:xfrm>
          <a:solidFill>
            <a:schemeClr val="bg1">
              <a:lumMod val="85000"/>
            </a:schemeClr>
          </a:solidFill>
        </p:spPr>
        <p:txBody>
          <a:bodyPr lIns="216000" tIns="216000"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680CDD-9A8D-414A-B601-6B87F9B7E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45" y="482088"/>
            <a:ext cx="10315355" cy="7085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E8414F9-BEBC-4DE6-AD94-F3B2DFD79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318" y="6425988"/>
            <a:ext cx="2951407" cy="255181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700" cap="all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Foto: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0ADA27EF-903D-4048-ABA8-4B0F53541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428" y="106326"/>
            <a:ext cx="51922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198B588-DF1A-47DE-84FA-ECAF7ACF79C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6796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) Rubrik &amp; fas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4C17193-3968-44F2-BC61-B0FD385D8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55"/>
            <a:ext cx="12192000" cy="547420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A680CDD-9A8D-414A-B601-6B87F9B7E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45" y="482088"/>
            <a:ext cx="10315355" cy="7085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9E478AF5-892D-446E-AAF9-10C1FFAE4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428" y="106326"/>
            <a:ext cx="51922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F198B588-DF1A-47DE-84FA-ECAF7ACF79C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4EB37CA-1C29-44FD-9E29-F4FC24ECFB1C}"/>
              </a:ext>
            </a:extLst>
          </p:cNvPr>
          <p:cNvSpPr txBox="1"/>
          <p:nvPr userDrawn="1"/>
        </p:nvSpPr>
        <p:spPr>
          <a:xfrm>
            <a:off x="182547" y="6481322"/>
            <a:ext cx="31641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OSCAR FÄLDT</a:t>
            </a:r>
          </a:p>
        </p:txBody>
      </p:sp>
    </p:spTree>
    <p:extLst>
      <p:ext uri="{BB962C8B-B14F-4D97-AF65-F5344CB8AC3E}">
        <p14:creationId xmlns:p14="http://schemas.microsoft.com/office/powerpoint/2010/main" val="3590740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) Rubrik &amp; fas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79B783E-137F-4713-AAE2-14CE87B7D0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54"/>
            <a:ext cx="12192000" cy="55495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A680CDD-9A8D-414A-B601-6B87F9B7E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45" y="482088"/>
            <a:ext cx="10315355" cy="7085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9E478AF5-892D-446E-AAF9-10C1FFAE4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428" y="106326"/>
            <a:ext cx="51922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F198B588-DF1A-47DE-84FA-ECAF7ACF79C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4EB37CA-1C29-44FD-9E29-F4FC24ECFB1C}"/>
              </a:ext>
            </a:extLst>
          </p:cNvPr>
          <p:cNvSpPr txBox="1"/>
          <p:nvPr userDrawn="1"/>
        </p:nvSpPr>
        <p:spPr>
          <a:xfrm>
            <a:off x="182547" y="6481322"/>
            <a:ext cx="31641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SEBASTIAN SWÄRD</a:t>
            </a:r>
          </a:p>
        </p:txBody>
      </p:sp>
    </p:spTree>
    <p:extLst>
      <p:ext uri="{BB962C8B-B14F-4D97-AF65-F5344CB8AC3E}">
        <p14:creationId xmlns:p14="http://schemas.microsoft.com/office/powerpoint/2010/main" val="2917114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) Rubrik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E8115F9-6AF4-4E94-A113-6F8CAE376D14}"/>
              </a:ext>
            </a:extLst>
          </p:cNvPr>
          <p:cNvSpPr/>
          <p:nvPr userDrawn="1"/>
        </p:nvSpPr>
        <p:spPr>
          <a:xfrm>
            <a:off x="-8772" y="1381125"/>
            <a:ext cx="12200772" cy="5476875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680CDD-9A8D-414A-B601-6B87F9B7E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45" y="482088"/>
            <a:ext cx="10315355" cy="7085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8B64D3-246F-4818-AE2D-F763072A6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4" b="-6926"/>
          <a:stretch/>
        </p:blipFill>
        <p:spPr>
          <a:xfrm>
            <a:off x="9957847" y="6367454"/>
            <a:ext cx="2035680" cy="331058"/>
          </a:xfrm>
          <a:prstGeom prst="rect">
            <a:avLst/>
          </a:prstGeom>
        </p:spPr>
      </p:pic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06E89282-4ACF-4753-8DC1-C85A5858B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428" y="106326"/>
            <a:ext cx="51922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F198B588-DF1A-47DE-84FA-ECAF7ACF79C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iagram 8">
            <a:extLst>
              <a:ext uri="{FF2B5EF4-FFF2-40B4-BE49-F238E27FC236}">
                <a16:creationId xmlns:a16="http://schemas.microsoft.com/office/drawing/2014/main" id="{3CB04568-E788-464C-9DE1-79ACAE4AF1F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97831" y="1925054"/>
            <a:ext cx="10419347" cy="407887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425902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) Rubrik, innehåll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232F3D0-B7AA-4522-A730-8123D88ED5B7}"/>
              </a:ext>
            </a:extLst>
          </p:cNvPr>
          <p:cNvSpPr/>
          <p:nvPr userDrawn="1"/>
        </p:nvSpPr>
        <p:spPr>
          <a:xfrm>
            <a:off x="6086475" y="1"/>
            <a:ext cx="6105600" cy="68580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680CDD-9A8D-414A-B601-6B87F9B7E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45" y="482088"/>
            <a:ext cx="5073503" cy="111279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4449AB0A-CE8E-42C9-9ACF-F824BA6DF9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405" y="2019482"/>
            <a:ext cx="4975483" cy="403044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F779BEA-3930-4D67-B0A2-82D25053B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4" b="-6926"/>
          <a:stretch/>
        </p:blipFill>
        <p:spPr>
          <a:xfrm>
            <a:off x="9957847" y="6367454"/>
            <a:ext cx="2035680" cy="331058"/>
          </a:xfrm>
          <a:prstGeom prst="rect">
            <a:avLst/>
          </a:prstGeom>
        </p:spPr>
      </p:pic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09A225-98AF-48AA-8D4A-8BDCD2AB8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428" y="106326"/>
            <a:ext cx="51922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F198B588-DF1A-47DE-84FA-ECAF7ACF79C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iagram 8">
            <a:extLst>
              <a:ext uri="{FF2B5EF4-FFF2-40B4-BE49-F238E27FC236}">
                <a16:creationId xmlns:a16="http://schemas.microsoft.com/office/drawing/2014/main" id="{F81A90F3-5BC9-4D45-9838-C25344E81FA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990347" y="2009274"/>
            <a:ext cx="4223084" cy="399465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343368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) Rubrik &amp;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E8115F9-6AF4-4E94-A113-6F8CAE376D14}"/>
              </a:ext>
            </a:extLst>
          </p:cNvPr>
          <p:cNvSpPr/>
          <p:nvPr userDrawn="1"/>
        </p:nvSpPr>
        <p:spPr>
          <a:xfrm>
            <a:off x="-8772" y="1381125"/>
            <a:ext cx="12200772" cy="5476875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abell 5">
            <a:extLst>
              <a:ext uri="{FF2B5EF4-FFF2-40B4-BE49-F238E27FC236}">
                <a16:creationId xmlns:a16="http://schemas.microsoft.com/office/drawing/2014/main" id="{FE2DC9EF-629C-4723-AC18-4164D845B03D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770021" y="2306638"/>
            <a:ext cx="10202779" cy="36972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tabell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680CDD-9A8D-414A-B601-6B87F9B7E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45" y="482088"/>
            <a:ext cx="10315355" cy="7085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8B64D3-246F-4818-AE2D-F763072A6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4" b="-6926"/>
          <a:stretch/>
        </p:blipFill>
        <p:spPr>
          <a:xfrm>
            <a:off x="9957847" y="6367454"/>
            <a:ext cx="2035680" cy="331058"/>
          </a:xfrm>
          <a:prstGeom prst="rect">
            <a:avLst/>
          </a:prstGeom>
        </p:spPr>
      </p:pic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06E89282-4ACF-4753-8DC1-C85A5858B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428" y="106326"/>
            <a:ext cx="51922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F198B588-DF1A-47DE-84FA-ECAF7ACF79C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1025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) 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8B2D2339-9BB4-48BC-AD4A-9E461E57A801}"/>
              </a:ext>
            </a:extLst>
          </p:cNvPr>
          <p:cNvSpPr txBox="1"/>
          <p:nvPr userDrawn="1"/>
        </p:nvSpPr>
        <p:spPr>
          <a:xfrm>
            <a:off x="10664837" y="6341576"/>
            <a:ext cx="1269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Landskrona.se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E3A032-A4E0-4F8A-8679-DDF9BF461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33" y="2152920"/>
            <a:ext cx="2283125" cy="192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2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) Av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8B2D2339-9BB4-48BC-AD4A-9E461E57A801}"/>
              </a:ext>
            </a:extLst>
          </p:cNvPr>
          <p:cNvSpPr txBox="1"/>
          <p:nvPr userDrawn="1"/>
        </p:nvSpPr>
        <p:spPr>
          <a:xfrm>
            <a:off x="10664837" y="6341576"/>
            <a:ext cx="1269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Landskrona.se</a:t>
            </a:r>
          </a:p>
        </p:txBody>
      </p:sp>
      <p:pic>
        <p:nvPicPr>
          <p:cNvPr id="5" name="Bildobjekt 4" descr="En bild som visar text, drottning&#10;&#10;Automatiskt genererad beskrivning">
            <a:extLst>
              <a:ext uri="{FF2B5EF4-FFF2-40B4-BE49-F238E27FC236}">
                <a16:creationId xmlns:a16="http://schemas.microsoft.com/office/drawing/2014/main" id="{ED363DD0-0678-4D65-BB92-B529210113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29" y="2137551"/>
            <a:ext cx="2294889" cy="19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97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) Rubrik, innehåll &amp;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6558C1A0-FCA9-45EC-A558-CBEB02FB31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8658" y="-11113"/>
            <a:ext cx="6105600" cy="6889751"/>
          </a:xfrm>
          <a:solidFill>
            <a:schemeClr val="bg1">
              <a:lumMod val="85000"/>
            </a:schemeClr>
          </a:solidFill>
        </p:spPr>
        <p:txBody>
          <a:bodyPr lIns="216000" tIns="216000"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680CDD-9A8D-414A-B601-6B87F9B7E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45" y="482088"/>
            <a:ext cx="5073503" cy="11127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4449AB0A-CE8E-42C9-9ACF-F824BA6DF9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405" y="2019482"/>
            <a:ext cx="4975483" cy="4030443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3010FB3-1D4F-470B-ADB8-1B736E1FB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3" y="6367454"/>
            <a:ext cx="2226839" cy="309614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8046BFA-EA8E-491C-B0A3-C3266FAB6F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1648" y="6485859"/>
            <a:ext cx="3625998" cy="255181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700" cap="all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FOTO: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78BB419-AE25-4045-8A19-1155F4743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428" y="106326"/>
            <a:ext cx="51922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5282AA6-46CF-48A6-967A-5D9D52519F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8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) 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14DBED6A-C303-4D27-837E-B1D56CB17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r="25025" b="5165"/>
          <a:stretch/>
        </p:blipFill>
        <p:spPr>
          <a:xfrm>
            <a:off x="0" y="-28971"/>
            <a:ext cx="12192000" cy="6886971"/>
          </a:xfrm>
          <a:prstGeom prst="rect">
            <a:avLst/>
          </a:prstGeom>
          <a:solidFill>
            <a:srgbClr val="6AA2B8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2EF7693-7CB0-4A4E-8817-E836BE421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1237" y="2584800"/>
            <a:ext cx="10486213" cy="1308912"/>
          </a:xfrm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Nytt avsnitt / kapitel</a:t>
            </a:r>
          </a:p>
        </p:txBody>
      </p:sp>
    </p:spTree>
    <p:extLst>
      <p:ext uri="{BB962C8B-B14F-4D97-AF65-F5344CB8AC3E}">
        <p14:creationId xmlns:p14="http://schemas.microsoft.com/office/powerpoint/2010/main" val="4154785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) Rubrik &amp; 2 kolum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680CDD-9A8D-414A-B601-6B87F9B7E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45" y="482088"/>
            <a:ext cx="5073503" cy="96780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8B64D3-246F-4818-AE2D-F763072A6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84" b="-6926"/>
          <a:stretch/>
        </p:blipFill>
        <p:spPr>
          <a:xfrm>
            <a:off x="9957847" y="6367454"/>
            <a:ext cx="2035680" cy="331058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4449AB0A-CE8E-42C9-9ACF-F824BA6DF9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405" y="2019482"/>
            <a:ext cx="4975483" cy="4030443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D42996F9-D67D-4C2C-924C-9437E27A0C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6683" y="2019482"/>
            <a:ext cx="4975483" cy="4030443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FF66583-6474-4C42-B827-D8AF3F3B0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428" y="106326"/>
            <a:ext cx="51922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5282AA6-46CF-48A6-967A-5D9D52519F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263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)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C1BE9161-7819-4C15-BADF-E457C6F4E1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r="25025" b="5165"/>
          <a:stretch/>
        </p:blipFill>
        <p:spPr>
          <a:xfrm>
            <a:off x="0" y="-28971"/>
            <a:ext cx="12192000" cy="6886971"/>
          </a:xfrm>
          <a:prstGeom prst="rect">
            <a:avLst/>
          </a:prstGeom>
          <a:solidFill>
            <a:srgbClr val="6AA2B8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A680CDD-9A8D-414A-B601-6B87F9B7E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45" y="482088"/>
            <a:ext cx="5073503" cy="9678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4449AB0A-CE8E-42C9-9ACF-F824BA6DF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405" y="1818168"/>
            <a:ext cx="5060544" cy="1839432"/>
          </a:xfrm>
        </p:spPr>
        <p:txBody>
          <a:bodyPr/>
          <a:lstStyle>
            <a:lvl1pPr marL="0" indent="0">
              <a:lnSpc>
                <a:spcPct val="90000"/>
              </a:lnSpc>
              <a:buClr>
                <a:schemeClr val="tx2"/>
              </a:buClr>
              <a:buNone/>
              <a:defRPr sz="1400" spc="30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None/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Tid</a:t>
            </a:r>
          </a:p>
          <a:p>
            <a:pPr lvl="1"/>
            <a:r>
              <a:rPr lang="sv-SE"/>
              <a:t>Text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4C9FBCA1-B2F7-4B87-B364-904AA3A6D9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0405" y="3976577"/>
            <a:ext cx="5060544" cy="1839432"/>
          </a:xfrm>
        </p:spPr>
        <p:txBody>
          <a:bodyPr/>
          <a:lstStyle>
            <a:lvl1pPr marL="0" indent="0">
              <a:lnSpc>
                <a:spcPct val="90000"/>
              </a:lnSpc>
              <a:buClr>
                <a:schemeClr val="tx2"/>
              </a:buClr>
              <a:buNone/>
              <a:defRPr sz="1400" spc="30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None/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Tid</a:t>
            </a:r>
          </a:p>
          <a:p>
            <a:pPr lvl="1"/>
            <a:r>
              <a:rPr lang="sv-SE"/>
              <a:t>Text</a:t>
            </a:r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D5A2004C-9B94-412C-B752-48598F96BA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4786" y="1818168"/>
            <a:ext cx="5060544" cy="1839432"/>
          </a:xfrm>
        </p:spPr>
        <p:txBody>
          <a:bodyPr/>
          <a:lstStyle>
            <a:lvl1pPr marL="0" indent="0">
              <a:lnSpc>
                <a:spcPct val="90000"/>
              </a:lnSpc>
              <a:buClr>
                <a:schemeClr val="tx2"/>
              </a:buClr>
              <a:buNone/>
              <a:defRPr sz="1400" spc="30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None/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Tid</a:t>
            </a:r>
          </a:p>
          <a:p>
            <a:pPr lvl="1"/>
            <a:r>
              <a:rPr lang="sv-SE"/>
              <a:t>Text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0342AB5A-49DF-46C9-A1A1-20CC46E80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4786" y="3976577"/>
            <a:ext cx="5060544" cy="1839432"/>
          </a:xfrm>
        </p:spPr>
        <p:txBody>
          <a:bodyPr/>
          <a:lstStyle>
            <a:lvl1pPr marL="0" indent="0">
              <a:lnSpc>
                <a:spcPct val="90000"/>
              </a:lnSpc>
              <a:buClr>
                <a:schemeClr val="tx2"/>
              </a:buClr>
              <a:buNone/>
              <a:defRPr sz="1400" spc="30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None/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Tid</a:t>
            </a:r>
          </a:p>
          <a:p>
            <a:pPr lvl="1"/>
            <a:r>
              <a:rPr lang="sv-SE"/>
              <a:t>Text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14BAC73-36B3-42F3-AAD6-32FDB661BF62}"/>
              </a:ext>
            </a:extLst>
          </p:cNvPr>
          <p:cNvSpPr/>
          <p:nvPr userDrawn="1"/>
        </p:nvSpPr>
        <p:spPr>
          <a:xfrm>
            <a:off x="776288" y="-975359"/>
            <a:ext cx="3569289" cy="891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sv-SE" sz="1200" b="1">
                <a:solidFill>
                  <a:schemeClr val="bg1"/>
                </a:solidFill>
              </a:rPr>
              <a:t>Tid och text! </a:t>
            </a:r>
            <a:br>
              <a:rPr lang="sv-SE" sz="1200" b="1">
                <a:solidFill>
                  <a:schemeClr val="bg1"/>
                </a:solidFill>
              </a:rPr>
            </a:br>
            <a:r>
              <a:rPr lang="sv-SE" sz="1200" b="0">
                <a:solidFill>
                  <a:schemeClr val="bg1"/>
                </a:solidFill>
              </a:rPr>
              <a:t>För att ändra ”Tid” til</a:t>
            </a:r>
            <a:r>
              <a:rPr lang="sv-SE" sz="1200">
                <a:solidFill>
                  <a:schemeClr val="bg1"/>
                </a:solidFill>
              </a:rPr>
              <a:t>l ”Text-typsnittet” – klicka på ”öka listnivå” till höger – och till vänster </a:t>
            </a:r>
            <a:br>
              <a:rPr lang="sv-SE" sz="1200">
                <a:solidFill>
                  <a:schemeClr val="bg1"/>
                </a:solidFill>
              </a:rPr>
            </a:br>
            <a:r>
              <a:rPr lang="sv-SE" sz="1200">
                <a:solidFill>
                  <a:schemeClr val="bg1"/>
                </a:solidFill>
              </a:rPr>
              <a:t>för att få typsnittet för ”Tid” </a:t>
            </a:r>
            <a:r>
              <a:rPr lang="sv-SE" sz="1200" b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1B6D778-E06C-441A-A6C5-E1A7104163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432" t="5656" r="60556" b="92429"/>
          <a:stretch/>
        </p:blipFill>
        <p:spPr>
          <a:xfrm>
            <a:off x="3587016" y="-526182"/>
            <a:ext cx="592183" cy="26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5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)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680CDD-9A8D-414A-B601-6B87F9B7E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45" y="482088"/>
            <a:ext cx="5073503" cy="96780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4449AB0A-CE8E-42C9-9ACF-F824BA6DF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405" y="1818168"/>
            <a:ext cx="5060544" cy="1839432"/>
          </a:xfrm>
        </p:spPr>
        <p:txBody>
          <a:bodyPr/>
          <a:lstStyle>
            <a:lvl1pPr marL="0" indent="0">
              <a:lnSpc>
                <a:spcPct val="90000"/>
              </a:lnSpc>
              <a:buClr>
                <a:schemeClr val="tx2"/>
              </a:buClr>
              <a:buNone/>
              <a:defRPr sz="1400" spc="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None/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Tid</a:t>
            </a:r>
          </a:p>
          <a:p>
            <a:pPr lvl="1"/>
            <a:r>
              <a:rPr lang="sv-SE"/>
              <a:t>Text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4C9FBCA1-B2F7-4B87-B364-904AA3A6D9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0405" y="3976577"/>
            <a:ext cx="5060544" cy="1839432"/>
          </a:xfrm>
        </p:spPr>
        <p:txBody>
          <a:bodyPr/>
          <a:lstStyle>
            <a:lvl1pPr marL="0" indent="0">
              <a:lnSpc>
                <a:spcPct val="90000"/>
              </a:lnSpc>
              <a:buClr>
                <a:schemeClr val="tx2"/>
              </a:buClr>
              <a:buNone/>
              <a:defRPr sz="1400" spc="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None/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Tid</a:t>
            </a:r>
          </a:p>
          <a:p>
            <a:pPr lvl="1"/>
            <a:r>
              <a:rPr lang="sv-SE"/>
              <a:t>Text</a:t>
            </a:r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D5A2004C-9B94-412C-B752-48598F96BA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4786" y="1818168"/>
            <a:ext cx="5060544" cy="1839432"/>
          </a:xfrm>
        </p:spPr>
        <p:txBody>
          <a:bodyPr/>
          <a:lstStyle>
            <a:lvl1pPr marL="0" indent="0">
              <a:lnSpc>
                <a:spcPct val="90000"/>
              </a:lnSpc>
              <a:buClr>
                <a:schemeClr val="tx2"/>
              </a:buClr>
              <a:buNone/>
              <a:defRPr sz="1400" spc="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None/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Tid</a:t>
            </a:r>
          </a:p>
          <a:p>
            <a:pPr lvl="1"/>
            <a:r>
              <a:rPr lang="sv-SE"/>
              <a:t>Text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0342AB5A-49DF-46C9-A1A1-20CC46E80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4786" y="3976577"/>
            <a:ext cx="5060544" cy="1839432"/>
          </a:xfrm>
        </p:spPr>
        <p:txBody>
          <a:bodyPr/>
          <a:lstStyle>
            <a:lvl1pPr marL="0" indent="0">
              <a:lnSpc>
                <a:spcPct val="90000"/>
              </a:lnSpc>
              <a:buClr>
                <a:schemeClr val="tx2"/>
              </a:buClr>
              <a:buNone/>
              <a:defRPr sz="1400" spc="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None/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Tid</a:t>
            </a:r>
          </a:p>
          <a:p>
            <a:pPr lvl="1"/>
            <a:r>
              <a:rPr lang="sv-SE"/>
              <a:t>Text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0A591F1C-A846-4E7F-A5D0-00E6710B7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428" y="106326"/>
            <a:ext cx="51922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198B588-DF1A-47DE-84FA-ECAF7ACF79C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1C3CE79-4C2B-46A2-9548-FEAD6740CAD4}"/>
              </a:ext>
            </a:extLst>
          </p:cNvPr>
          <p:cNvSpPr/>
          <p:nvPr userDrawn="1"/>
        </p:nvSpPr>
        <p:spPr>
          <a:xfrm>
            <a:off x="776288" y="-975359"/>
            <a:ext cx="3569289" cy="891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sv-SE" sz="1200" b="1">
                <a:solidFill>
                  <a:schemeClr val="bg1"/>
                </a:solidFill>
              </a:rPr>
              <a:t>Tid och text! </a:t>
            </a:r>
            <a:br>
              <a:rPr lang="sv-SE" sz="1200" b="1">
                <a:solidFill>
                  <a:schemeClr val="bg1"/>
                </a:solidFill>
              </a:rPr>
            </a:br>
            <a:r>
              <a:rPr lang="sv-SE" sz="1200" b="0">
                <a:solidFill>
                  <a:schemeClr val="bg1"/>
                </a:solidFill>
              </a:rPr>
              <a:t>För att ändra ”Tid” til</a:t>
            </a:r>
            <a:r>
              <a:rPr lang="sv-SE" sz="1200">
                <a:solidFill>
                  <a:schemeClr val="bg1"/>
                </a:solidFill>
              </a:rPr>
              <a:t>l ”Text-typsnittet” – klicka på ”öka listnivå” till höger – och till vänster </a:t>
            </a:r>
            <a:br>
              <a:rPr lang="sv-SE" sz="1200">
                <a:solidFill>
                  <a:schemeClr val="bg1"/>
                </a:solidFill>
              </a:rPr>
            </a:br>
            <a:r>
              <a:rPr lang="sv-SE" sz="1200">
                <a:solidFill>
                  <a:schemeClr val="bg1"/>
                </a:solidFill>
              </a:rPr>
              <a:t>för att få typsnittet för ”Tid” </a:t>
            </a:r>
            <a:r>
              <a:rPr lang="sv-SE" sz="1200" b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E1A93E73-3A32-4E31-812B-ABE05400A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32" t="5656" r="60556" b="92429"/>
          <a:stretch/>
        </p:blipFill>
        <p:spPr>
          <a:xfrm>
            <a:off x="3587016" y="-526182"/>
            <a:ext cx="592183" cy="26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0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) Rubrik &amp; 2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680CDD-9A8D-414A-B601-6B87F9B7E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45" y="482088"/>
            <a:ext cx="5073503" cy="96780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8B64D3-246F-4818-AE2D-F763072A6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4" b="-6926"/>
          <a:stretch/>
        </p:blipFill>
        <p:spPr>
          <a:xfrm>
            <a:off x="9957847" y="6367454"/>
            <a:ext cx="2035680" cy="331058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4449AB0A-CE8E-42C9-9ACF-F824BA6DF9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405" y="2019482"/>
            <a:ext cx="4975483" cy="403044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D42996F9-D67D-4C2C-924C-9437E27A0C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6683" y="2019482"/>
            <a:ext cx="4975483" cy="403044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5F4147-493C-4C60-8FAB-3EE83690F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428" y="106326"/>
            <a:ext cx="51922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198B588-DF1A-47DE-84FA-ECAF7ACF79C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224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) Rubrik, innehål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6558C1A0-FCA9-45EC-A558-CBEB02FB31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8658" y="-11113"/>
            <a:ext cx="6105600" cy="6889751"/>
          </a:xfrm>
          <a:solidFill>
            <a:schemeClr val="bg1">
              <a:lumMod val="85000"/>
            </a:schemeClr>
          </a:solidFill>
        </p:spPr>
        <p:txBody>
          <a:bodyPr lIns="216000" tIns="216000"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680CDD-9A8D-414A-B601-6B87F9B7E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45" y="482088"/>
            <a:ext cx="5073503" cy="111279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4449AB0A-CE8E-42C9-9ACF-F824BA6DF9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405" y="2019482"/>
            <a:ext cx="4975483" cy="403044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3010FB3-1D4F-470B-ADB8-1B736E1FB2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893" y="6367454"/>
            <a:ext cx="2226839" cy="309614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8046BFA-EA8E-491C-B0A3-C3266FAB6F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1648" y="6485859"/>
            <a:ext cx="3625998" cy="255181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700" cap="all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Foto: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CB68423-A9BB-49A9-B38C-33A6E49E0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428" y="106326"/>
            <a:ext cx="51922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198B588-DF1A-47DE-84FA-ECAF7ACF79C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38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) Rubrik &amp; 2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680CDD-9A8D-414A-B601-6B87F9B7E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45" y="482088"/>
            <a:ext cx="10315355" cy="96780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8B64D3-246F-4818-AE2D-F763072A6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4" b="-6926"/>
          <a:stretch/>
        </p:blipFill>
        <p:spPr>
          <a:xfrm>
            <a:off x="9957847" y="6367454"/>
            <a:ext cx="2035680" cy="331058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4449AB0A-CE8E-42C9-9ACF-F824BA6DF9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405" y="2019482"/>
            <a:ext cx="4975483" cy="305761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D42996F9-D67D-4C2C-924C-9437E27A0C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6683" y="2019482"/>
            <a:ext cx="4975483" cy="305761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82C8155E-D79A-4FF4-9FB3-4045B7ABF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428" y="106326"/>
            <a:ext cx="51922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F198B588-DF1A-47DE-84FA-ECAF7ACF79CF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7F6DC39-296B-4A42-B6F9-143588B7E7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b="7305"/>
          <a:stretch/>
        </p:blipFill>
        <p:spPr>
          <a:xfrm>
            <a:off x="-1" y="5633683"/>
            <a:ext cx="2047253" cy="122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) Rubrik, foto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2B052B37-50F2-426A-A8E1-6AEB23FC38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4746" y="1698171"/>
            <a:ext cx="5772808" cy="3482296"/>
          </a:xfrm>
          <a:solidFill>
            <a:schemeClr val="bg1">
              <a:lumMod val="85000"/>
            </a:schemeClr>
          </a:solidFill>
        </p:spPr>
        <p:txBody>
          <a:bodyPr lIns="216000" tIns="216000"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680CDD-9A8D-414A-B601-6B87F9B7E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45" y="482088"/>
            <a:ext cx="10315355" cy="96780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8B64D3-246F-4818-AE2D-F763072A6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4" b="-6926"/>
          <a:stretch/>
        </p:blipFill>
        <p:spPr>
          <a:xfrm>
            <a:off x="9957847" y="6367454"/>
            <a:ext cx="2035680" cy="331058"/>
          </a:xfrm>
          <a:prstGeom prst="rect">
            <a:avLst/>
          </a:prstGeom>
        </p:spPr>
      </p:pic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D42996F9-D67D-4C2C-924C-9437E27A0C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77258" y="1698973"/>
            <a:ext cx="4202346" cy="305761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E8414F9-BEBC-4DE6-AD94-F3B2DFD79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7168" y="4787688"/>
            <a:ext cx="3625998" cy="255181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700" cap="all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Foto: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07ADB23-DD6F-4D11-9424-241D828E1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b="7305"/>
          <a:stretch/>
        </p:blipFill>
        <p:spPr>
          <a:xfrm>
            <a:off x="-1" y="5633683"/>
            <a:ext cx="2047253" cy="1224317"/>
          </a:xfrm>
          <a:prstGeom prst="rect">
            <a:avLst/>
          </a:prstGeom>
        </p:spPr>
      </p:pic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173DC02-4BAB-4740-B141-0B90DB5B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428" y="106326"/>
            <a:ext cx="51922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198B588-DF1A-47DE-84FA-ECAF7ACF79C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28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) Rubrik, foto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5">
            <a:extLst>
              <a:ext uri="{FF2B5EF4-FFF2-40B4-BE49-F238E27FC236}">
                <a16:creationId xmlns:a16="http://schemas.microsoft.com/office/drawing/2014/main" id="{99FD7114-F988-4CBD-BB29-16605E4662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771" y="1699200"/>
            <a:ext cx="5773782" cy="4523242"/>
          </a:xfrm>
          <a:solidFill>
            <a:schemeClr val="bg1">
              <a:lumMod val="85000"/>
            </a:schemeClr>
          </a:solidFill>
        </p:spPr>
        <p:txBody>
          <a:bodyPr lIns="216000" tIns="216000"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680CDD-9A8D-414A-B601-6B87F9B7E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45" y="482088"/>
            <a:ext cx="10315355" cy="96780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8B64D3-246F-4818-AE2D-F763072A6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4" b="-6926"/>
          <a:stretch/>
        </p:blipFill>
        <p:spPr>
          <a:xfrm>
            <a:off x="9957847" y="6367454"/>
            <a:ext cx="2035680" cy="331058"/>
          </a:xfrm>
          <a:prstGeom prst="rect">
            <a:avLst/>
          </a:prstGeom>
        </p:spPr>
      </p:pic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D42996F9-D67D-4C2C-924C-9437E27A0C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77258" y="1698973"/>
            <a:ext cx="4202346" cy="305761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E8414F9-BEBC-4DE6-AD94-F3B2DFD79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7168" y="5825913"/>
            <a:ext cx="3625998" cy="255181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700" cap="all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Foto: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D35A626F-76B0-466A-9CEE-40F939900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428" y="106326"/>
            <a:ext cx="51922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198B588-DF1A-47DE-84FA-ECAF7ACF79C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972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685E5E-15C9-4DB0-AA05-86C650DA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6" y="482087"/>
            <a:ext cx="506287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9F6475A-ADCC-4C15-8C99-E2D349364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712" y="2017013"/>
            <a:ext cx="5073503" cy="3783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5CEE1A-C718-44AF-B819-12FC15925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2541" y="6400800"/>
            <a:ext cx="1125279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5FE3-F5C8-4BB5-980A-6CA60A511C9B}" type="datetimeFigureOut">
              <a:rPr lang="sv-SE" smtClean="0"/>
              <a:pPr/>
              <a:t>2022-04-01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5549FA-93A7-4896-91CD-24E6F22F1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5339" y="6400800"/>
            <a:ext cx="2636875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90ADC7-A798-4898-985E-DF7C855C1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428" y="106326"/>
            <a:ext cx="51922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198B588-DF1A-47DE-84FA-ECAF7ACF79C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070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74" r:id="rId12"/>
    <p:sldLayoutId id="2147483775" r:id="rId13"/>
    <p:sldLayoutId id="2147483780" r:id="rId14"/>
    <p:sldLayoutId id="2147483781" r:id="rId15"/>
    <p:sldLayoutId id="2147483782" r:id="rId16"/>
    <p:sldLayoutId id="2147483768" r:id="rId17"/>
    <p:sldLayoutId id="2147483769" r:id="rId18"/>
    <p:sldLayoutId id="2147483783" r:id="rId19"/>
    <p:sldLayoutId id="214748378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3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1488" indent="-22701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3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215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3450" indent="-198438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3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22363" indent="-179388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3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6" userDrawn="1">
          <p15:clr>
            <a:srgbClr val="F26B43"/>
          </p15:clr>
        </p15:guide>
        <p15:guide id="2" orient="horz" pos="1453" userDrawn="1">
          <p15:clr>
            <a:srgbClr val="F26B43"/>
          </p15:clr>
        </p15:guide>
        <p15:guide id="3" pos="4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CEAE49-496A-4979-AF88-E52EE1AA2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5501" y="843261"/>
            <a:ext cx="9144000" cy="1629368"/>
          </a:xfrm>
        </p:spPr>
        <p:txBody>
          <a:bodyPr/>
          <a:lstStyle/>
          <a:p>
            <a:r>
              <a:rPr lang="sv-SE" dirty="0"/>
              <a:t>Energi- och klimatplan</a:t>
            </a:r>
            <a:br>
              <a:rPr lang="sv-SE" dirty="0"/>
            </a:br>
            <a:r>
              <a:rPr lang="sv-SE" dirty="0"/>
              <a:t>                         </a:t>
            </a:r>
            <a:r>
              <a:rPr lang="sv-SE" sz="3200" dirty="0"/>
              <a:t>2023-2030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463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95395A8-75F2-4F73-8E4D-9A6E18E75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5" y="482088"/>
            <a:ext cx="6369431" cy="1112796"/>
          </a:xfrm>
        </p:spPr>
        <p:txBody>
          <a:bodyPr/>
          <a:lstStyle/>
          <a:p>
            <a:r>
              <a:rPr lang="sv-SE" dirty="0"/>
              <a:t>Syfte med </a:t>
            </a:r>
            <a:r>
              <a:rPr lang="sv-SE" dirty="0" err="1"/>
              <a:t>Lka</a:t>
            </a:r>
            <a:r>
              <a:rPr lang="sv-SE" dirty="0"/>
              <a:t> Energi- och klimatplan 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107061-F503-445D-BAE2-B4DF115AE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445" y="1667972"/>
            <a:ext cx="6155247" cy="4030443"/>
          </a:xfrm>
        </p:spPr>
        <p:txBody>
          <a:bodyPr/>
          <a:lstStyle/>
          <a:p>
            <a:r>
              <a:rPr lang="sv-SE" dirty="0"/>
              <a:t>Klimat- och energiplanen främjar hushållningen med energi, verkar för effektiv och trygg  energiförsörjning och minskar utsläpp av växthusgaser</a:t>
            </a:r>
          </a:p>
          <a:p>
            <a:r>
              <a:rPr lang="sv-SE" dirty="0"/>
              <a:t>Mål för stadens egna verksamheter och för kommunen</a:t>
            </a:r>
          </a:p>
          <a:p>
            <a:r>
              <a:rPr lang="sv-SE" dirty="0"/>
              <a:t>Åtgärdsbaserad </a:t>
            </a:r>
          </a:p>
          <a:p>
            <a:endParaRPr lang="sv-SE" sz="2400" dirty="0"/>
          </a:p>
          <a:p>
            <a:endParaRPr lang="sv-SE" sz="2400" dirty="0"/>
          </a:p>
          <a:p>
            <a:r>
              <a:rPr lang="en-GB" dirty="0"/>
              <a:t>“</a:t>
            </a:r>
            <a:r>
              <a:rPr lang="en-GB" dirty="0" err="1"/>
              <a:t>Klimat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energiarbetet</a:t>
            </a:r>
            <a:r>
              <a:rPr lang="en-GB" dirty="0"/>
              <a:t> ska </a:t>
            </a:r>
            <a:r>
              <a:rPr lang="en-GB" dirty="0" err="1"/>
              <a:t>ske</a:t>
            </a:r>
            <a:r>
              <a:rPr lang="en-GB" dirty="0"/>
              <a:t> </a:t>
            </a:r>
            <a:r>
              <a:rPr lang="en-GB" dirty="0" err="1"/>
              <a:t>tillsammans</a:t>
            </a:r>
            <a:r>
              <a:rPr lang="en-GB" dirty="0"/>
              <a:t> med </a:t>
            </a:r>
            <a:r>
              <a:rPr lang="en-GB" dirty="0" err="1"/>
              <a:t>företag</a:t>
            </a:r>
            <a:r>
              <a:rPr lang="en-GB" dirty="0"/>
              <a:t>, </a:t>
            </a:r>
            <a:r>
              <a:rPr lang="en-GB" dirty="0" err="1"/>
              <a:t>föreningar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medborgarna</a:t>
            </a:r>
            <a:r>
              <a:rPr lang="en-GB" dirty="0"/>
              <a:t>”</a:t>
            </a:r>
            <a:endParaRPr lang="sv-SE" sz="2400" dirty="0"/>
          </a:p>
        </p:txBody>
      </p:sp>
      <p:sp>
        <p:nvSpPr>
          <p:cNvPr id="5" name="Rubrik 2">
            <a:extLst>
              <a:ext uri="{FF2B5EF4-FFF2-40B4-BE49-F238E27FC236}">
                <a16:creationId xmlns:a16="http://schemas.microsoft.com/office/drawing/2014/main" id="{E881D807-4EA9-4FE0-95A3-1EB688D27B56}"/>
              </a:ext>
            </a:extLst>
          </p:cNvPr>
          <p:cNvSpPr txBox="1">
            <a:spLocks/>
          </p:cNvSpPr>
          <p:nvPr/>
        </p:nvSpPr>
        <p:spPr>
          <a:xfrm>
            <a:off x="712056" y="4363320"/>
            <a:ext cx="6004612" cy="11127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Fokus på samarbete  </a:t>
            </a:r>
          </a:p>
        </p:txBody>
      </p:sp>
      <p:pic>
        <p:nvPicPr>
          <p:cNvPr id="1030" name="Picture 6" descr="Nätverk för klimatet | ICLD">
            <a:extLst>
              <a:ext uri="{FF2B5EF4-FFF2-40B4-BE49-F238E27FC236}">
                <a16:creationId xmlns:a16="http://schemas.microsoft.com/office/drawing/2014/main" id="{4BB23212-3CB7-4FFA-B90E-EB7C9AA7C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56" y="3683194"/>
            <a:ext cx="1360253" cy="13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ål 7: Hållbar energi för alla - Globala målen">
            <a:extLst>
              <a:ext uri="{FF2B5EF4-FFF2-40B4-BE49-F238E27FC236}">
                <a16:creationId xmlns:a16="http://schemas.microsoft.com/office/drawing/2014/main" id="{4F8CA640-FFF6-4527-826D-3CBD9FE5F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58" y="452951"/>
            <a:ext cx="1360253" cy="13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ål 9: Hållbar industri, innovationer och infrastruktur - Globala målen">
            <a:extLst>
              <a:ext uri="{FF2B5EF4-FFF2-40B4-BE49-F238E27FC236}">
                <a16:creationId xmlns:a16="http://schemas.microsoft.com/office/drawing/2014/main" id="{144E224B-297D-4B46-A625-7A4E9CED2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38" y="482088"/>
            <a:ext cx="1360253" cy="13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ål 11: Hållbara städer och samhällen - Globala målen">
            <a:extLst>
              <a:ext uri="{FF2B5EF4-FFF2-40B4-BE49-F238E27FC236}">
                <a16:creationId xmlns:a16="http://schemas.microsoft.com/office/drawing/2014/main" id="{663EC3F4-9518-49CB-8D29-0021CB936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57" y="2068746"/>
            <a:ext cx="1360253" cy="13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ål 12: Hållbar konsumtion och produktion - Globala målen">
            <a:extLst>
              <a:ext uri="{FF2B5EF4-FFF2-40B4-BE49-F238E27FC236}">
                <a16:creationId xmlns:a16="http://schemas.microsoft.com/office/drawing/2014/main" id="{39BBE675-5D21-4D1C-A216-F0F005F3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38" y="2068745"/>
            <a:ext cx="1360253" cy="13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e Globala målen - IM">
            <a:extLst>
              <a:ext uri="{FF2B5EF4-FFF2-40B4-BE49-F238E27FC236}">
                <a16:creationId xmlns:a16="http://schemas.microsoft.com/office/drawing/2014/main" id="{CA1CD3C5-F26B-4F95-905B-A22CF0AAC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38" y="3655402"/>
            <a:ext cx="1360253" cy="156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5D7A285-4101-4B80-AEF9-4EB101CA5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5" y="482088"/>
            <a:ext cx="6425808" cy="1112796"/>
          </a:xfrm>
        </p:spPr>
        <p:txBody>
          <a:bodyPr/>
          <a:lstStyle/>
          <a:p>
            <a:r>
              <a:rPr lang="sv-SE" dirty="0"/>
              <a:t>Fokusområden </a:t>
            </a:r>
            <a:r>
              <a:rPr lang="sv-SE" sz="2000" dirty="0"/>
              <a:t>(Förslag)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ABC9A3-0FB9-4544-A104-48A63456F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445" y="1379495"/>
            <a:ext cx="6216427" cy="492210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1600" dirty="0"/>
              <a:t>Energieffektiva och fossilfria arbetsmaskiner, handmaskiner, transporter och resor.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 dirty="0"/>
              <a:t>Energieffektiva och fossilfria bostäder, fastigheter, infrastrukturer och företag.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 dirty="0"/>
              <a:t>Energiproduktion baserad på fossilfria bränslen med cirkulära flöden, utöka självförsörjning och återvunnen energi.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 dirty="0"/>
              <a:t>Säker och trygg el- och energiförsörjning.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 dirty="0"/>
              <a:t>Omställning till hållbar och klimatsmart konsumtion.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 dirty="0"/>
              <a:t>Hållbar kommunal finansförvaltning.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 dirty="0"/>
              <a:t>Negativa koldioxidutsläpp genom koldioxidinlagring och klimatkompensation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 b="1" dirty="0"/>
              <a:t>Engagerade kommunala verksamheter och företag, föreningar och medborgare i klimat- och energiomställningen samt i energieffektiviseringsarbetet.</a:t>
            </a:r>
          </a:p>
          <a:p>
            <a:pPr marL="457200" indent="-457200">
              <a:buFont typeface="+mj-lt"/>
              <a:buAutoNum type="arabicPeriod"/>
            </a:pPr>
            <a:endParaRPr lang="sv-SE" sz="1600" dirty="0"/>
          </a:p>
          <a:p>
            <a:pPr marL="0" indent="0">
              <a:buNone/>
            </a:pPr>
            <a:endParaRPr lang="sv-SE" sz="2400" i="1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Picture 4" descr="Målbild, målområden och prioriterade åtgärdsområden för Klimat- och energistrategi för Skåne.">
            <a:extLst>
              <a:ext uri="{FF2B5EF4-FFF2-40B4-BE49-F238E27FC236}">
                <a16:creationId xmlns:a16="http://schemas.microsoft.com/office/drawing/2014/main" id="{4EFB62D7-48A6-4A9C-9B8F-96BF6E513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53" y="1379495"/>
            <a:ext cx="489585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61148040-B816-4581-A314-40A35D5EABAB}"/>
              </a:ext>
            </a:extLst>
          </p:cNvPr>
          <p:cNvSpPr txBox="1">
            <a:spLocks/>
          </p:cNvSpPr>
          <p:nvPr/>
        </p:nvSpPr>
        <p:spPr>
          <a:xfrm>
            <a:off x="8128193" y="5646592"/>
            <a:ext cx="4258009" cy="1112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1488" indent="-227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215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3450" indent="-1984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23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100" dirty="0"/>
              <a:t>Källa: Klimat- och energistrategi för Skåne  </a:t>
            </a:r>
          </a:p>
        </p:txBody>
      </p:sp>
    </p:spTree>
    <p:extLst>
      <p:ext uri="{BB962C8B-B14F-4D97-AF65-F5344CB8AC3E}">
        <p14:creationId xmlns:p14="http://schemas.microsoft.com/office/powerpoint/2010/main" val="213973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95395A8-75F2-4F73-8E4D-9A6E18E75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245" y="410370"/>
            <a:ext cx="7249426" cy="1112796"/>
          </a:xfrm>
        </p:spPr>
        <p:txBody>
          <a:bodyPr/>
          <a:lstStyle/>
          <a:p>
            <a:r>
              <a:rPr lang="sv-SE" dirty="0"/>
              <a:t>Vilket stöd erbjuder </a:t>
            </a:r>
            <a:r>
              <a:rPr lang="sv-SE" dirty="0" err="1"/>
              <a:t>Lka</a:t>
            </a:r>
            <a:r>
              <a:rPr lang="sv-SE" dirty="0"/>
              <a:t> stad idag ?  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107061-F503-445D-BAE2-B4DF115AE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445" y="1794498"/>
            <a:ext cx="6155247" cy="4030443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/>
              <a:t>Energi- och klimatomställning </a:t>
            </a:r>
          </a:p>
          <a:p>
            <a:r>
              <a:rPr lang="sv-SE" sz="2400" dirty="0"/>
              <a:t>Energi- och klimatrådgivning</a:t>
            </a:r>
          </a:p>
          <a:p>
            <a:r>
              <a:rPr lang="sv-SE" sz="2400" dirty="0"/>
              <a:t>Energitillsyn</a:t>
            </a:r>
          </a:p>
          <a:p>
            <a:r>
              <a:rPr lang="sv-SE" sz="2400" dirty="0"/>
              <a:t>Seminarier, utbildningar,…</a:t>
            </a:r>
          </a:p>
          <a:p>
            <a:endParaRPr lang="sv-SE" sz="2400" dirty="0"/>
          </a:p>
          <a:p>
            <a:pPr marL="0" indent="0">
              <a:buNone/>
            </a:pPr>
            <a:r>
              <a:rPr lang="sv-SE" sz="2400" dirty="0"/>
              <a:t>Landskrona stad vill utveckla det stöd som erbjuds till företag för att underlätta energi- och klimatomställningen samt energieffektiviseringsarbetet.</a:t>
            </a:r>
          </a:p>
          <a:p>
            <a:endParaRPr lang="sv-SE" dirty="0"/>
          </a:p>
          <a:p>
            <a:endParaRPr lang="sv-SE" sz="2400" dirty="0"/>
          </a:p>
          <a:p>
            <a:endParaRPr lang="sv-SE" sz="2400" dirty="0"/>
          </a:p>
          <a:p>
            <a:endParaRPr lang="en-GB" dirty="0"/>
          </a:p>
        </p:txBody>
      </p:sp>
      <p:pic>
        <p:nvPicPr>
          <p:cNvPr id="2050" name="Picture 2" descr="Landskrona stad (@landskronastad) / Twitter">
            <a:extLst>
              <a:ext uri="{FF2B5EF4-FFF2-40B4-BE49-F238E27FC236}">
                <a16:creationId xmlns:a16="http://schemas.microsoft.com/office/drawing/2014/main" id="{EEBE6594-C18C-4384-A65E-385AD04E6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621" y="1523166"/>
            <a:ext cx="4370294" cy="437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90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E256288-2B84-45FF-8A79-37A67E5F9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237" y="2583715"/>
            <a:ext cx="10486213" cy="1308912"/>
          </a:xfrm>
        </p:spPr>
        <p:txBody>
          <a:bodyPr/>
          <a:lstStyle/>
          <a:p>
            <a:r>
              <a:rPr lang="sv-SE" dirty="0"/>
              <a:t>Samarbete med Miljöforum?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95395A8-75F2-4F73-8E4D-9A6E18E75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5" y="482088"/>
            <a:ext cx="6698944" cy="1112796"/>
          </a:xfrm>
        </p:spPr>
        <p:txBody>
          <a:bodyPr/>
          <a:lstStyle/>
          <a:p>
            <a:r>
              <a:rPr lang="sv-SE" dirty="0"/>
              <a:t>Varför samarbeta med företag ?  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107061-F503-445D-BAE2-B4DF115AE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601" y="1993253"/>
            <a:ext cx="5550314" cy="4030443"/>
          </a:xfrm>
        </p:spPr>
        <p:txBody>
          <a:bodyPr/>
          <a:lstStyle/>
          <a:p>
            <a:r>
              <a:rPr lang="sv-SE" dirty="0"/>
              <a:t>Landskrona kommuns (geografiskt område)  utsläpp av växthusgaser</a:t>
            </a:r>
          </a:p>
          <a:p>
            <a:pPr lvl="1"/>
            <a:r>
              <a:rPr lang="sv-SE" dirty="0"/>
              <a:t>Cirka 239 000 ton CO</a:t>
            </a:r>
            <a:r>
              <a:rPr lang="sv-SE" baseline="-25000" dirty="0"/>
              <a:t>2</a:t>
            </a:r>
            <a:r>
              <a:rPr lang="sv-SE" dirty="0"/>
              <a:t>e (2019)</a:t>
            </a:r>
          </a:p>
          <a:p>
            <a:pPr lvl="1"/>
            <a:endParaRPr lang="sv-SE" dirty="0"/>
          </a:p>
          <a:p>
            <a:r>
              <a:rPr lang="sv-SE" dirty="0"/>
              <a:t>Landskrona stads verksamheters utsläpp av växthusgaser</a:t>
            </a:r>
          </a:p>
          <a:p>
            <a:endParaRPr lang="sv-SE" sz="2400" dirty="0"/>
          </a:p>
          <a:p>
            <a:pPr lvl="1"/>
            <a:r>
              <a:rPr lang="sv-SE" dirty="0"/>
              <a:t>Cirka 15 000 ton CO</a:t>
            </a:r>
            <a:r>
              <a:rPr lang="sv-SE" baseline="-25000" dirty="0"/>
              <a:t>2</a:t>
            </a:r>
            <a:r>
              <a:rPr lang="sv-SE" dirty="0"/>
              <a:t>e (2019)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en-GB" dirty="0"/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261A6C04-7021-48E4-BF21-343A34EFC09A}"/>
              </a:ext>
            </a:extLst>
          </p:cNvPr>
          <p:cNvSpPr txBox="1">
            <a:spLocks/>
          </p:cNvSpPr>
          <p:nvPr/>
        </p:nvSpPr>
        <p:spPr>
          <a:xfrm>
            <a:off x="7764300" y="6178437"/>
            <a:ext cx="4258009" cy="1112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1488" indent="-227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215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3450" indent="-1984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23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100" dirty="0"/>
              <a:t>Källa: RUS-databas 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708CD4D-023B-4365-BDB9-87736372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67" y="1419547"/>
            <a:ext cx="6744033" cy="44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28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ids Linje Start Infographics Med Tre Cirkel Och Ikoner Mall 3d Vektor  Illustration Raket På En Blå Bakgrund Används För Företag Planering  Strategi Arbets Flöde Layout Diagram Med 3 Steg-vektorgrafik och fler">
            <a:extLst>
              <a:ext uri="{FF2B5EF4-FFF2-40B4-BE49-F238E27FC236}">
                <a16:creationId xmlns:a16="http://schemas.microsoft.com/office/drawing/2014/main" id="{CF322C46-E309-4A10-9F95-77BC1BDB8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943" b="85139" l="45199" r="5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29" t="73383" r="46445" b="18854"/>
          <a:stretch/>
        </p:blipFill>
        <p:spPr bwMode="auto">
          <a:xfrm>
            <a:off x="8815264" y="1815846"/>
            <a:ext cx="557784" cy="7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ymdfarkoster Raket Mellan Fartyg. Uppsättning Med Olika Blanksteg I En  Fantastisk Stil. Vektor Illustrationer - Illustration av flyg, kosmisk:  214119446">
            <a:extLst>
              <a:ext uri="{FF2B5EF4-FFF2-40B4-BE49-F238E27FC236}">
                <a16:creationId xmlns:a16="http://schemas.microsoft.com/office/drawing/2014/main" id="{C1ECE3FF-803D-461C-A488-20C4329CA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80" b="92449" l="78375" r="97500">
                        <a14:foregroundMark x1="88250" y1="28980" x2="88250" y2="28980"/>
                        <a14:foregroundMark x1="84500" y1="65102" x2="84500" y2="65102"/>
                        <a14:foregroundMark x1="90375" y1="66327" x2="90375" y2="66327"/>
                        <a14:foregroundMark x1="85500" y1="75714" x2="85500" y2="75714"/>
                        <a14:foregroundMark x1="85375" y1="72449" x2="85375" y2="72449"/>
                        <a14:foregroundMark x1="91250" y1="73469" x2="91250" y2="73469"/>
                        <a14:foregroundMark x1="91250" y1="83265" x2="91250" y2="83265"/>
                        <a14:foregroundMark x1="91000" y1="86735" x2="91000" y2="86735"/>
                        <a14:foregroundMark x1="85250" y1="86735" x2="85250" y2="86735"/>
                        <a14:foregroundMark x1="85500" y1="70204" x2="85500" y2="70204"/>
                        <a14:foregroundMark x1="91000" y1="70408" x2="91000" y2="7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00" t="26279" r="2915" b="28499"/>
          <a:stretch/>
        </p:blipFill>
        <p:spPr bwMode="auto">
          <a:xfrm>
            <a:off x="8313547" y="263983"/>
            <a:ext cx="1310514" cy="172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451D076-0FA2-46F6-93FD-77D7F5C8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3-steg raket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EC0EB3-FCCD-4C80-8693-8C1E050E67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338" y="1298524"/>
            <a:ext cx="6226341" cy="4030443"/>
          </a:xfrm>
        </p:spPr>
        <p:txBody>
          <a:bodyPr/>
          <a:lstStyle/>
          <a:p>
            <a:r>
              <a:rPr lang="sv-SE" sz="2800" dirty="0"/>
              <a:t>Steg 1: Nuläget </a:t>
            </a:r>
          </a:p>
          <a:p>
            <a:pPr lvl="1"/>
            <a:r>
              <a:rPr lang="sv-SE" sz="2400" dirty="0"/>
              <a:t>Vad satsar Miljöforums medlemmar på nu? </a:t>
            </a:r>
          </a:p>
          <a:p>
            <a:endParaRPr lang="sv-SE" sz="1200" dirty="0"/>
          </a:p>
          <a:p>
            <a:r>
              <a:rPr lang="sv-SE" sz="2800" dirty="0"/>
              <a:t>Steg 2: Anta en/två gemensamma utmaningar  </a:t>
            </a:r>
          </a:p>
          <a:p>
            <a:pPr lvl="1"/>
            <a:r>
              <a:rPr lang="sv-SE" sz="2400" dirty="0"/>
              <a:t>Vad vill vi satsa på de närmaste 1-2 åren? </a:t>
            </a:r>
          </a:p>
          <a:p>
            <a:pPr lvl="1"/>
            <a:r>
              <a:rPr lang="sv-SE" sz="2400" dirty="0"/>
              <a:t>Hur kan vi stödja varandra/samarbeta   </a:t>
            </a:r>
          </a:p>
          <a:p>
            <a:endParaRPr lang="sv-SE" sz="1200" dirty="0"/>
          </a:p>
          <a:p>
            <a:r>
              <a:rPr lang="sv-SE" sz="2800" dirty="0"/>
              <a:t>Steg 3: Klimatavtal </a:t>
            </a:r>
          </a:p>
          <a:p>
            <a:pPr lvl="1"/>
            <a:r>
              <a:rPr lang="sv-SE" sz="2400" dirty="0"/>
              <a:t>Förankra engagemanget  </a:t>
            </a:r>
          </a:p>
        </p:txBody>
      </p:sp>
      <p:pic>
        <p:nvPicPr>
          <p:cNvPr id="3074" name="Picture 2" descr="Tids Linje Start Infographics Med Tre Cirkel Och Ikoner Mall 3d Vektor  Illustration Raket På En Blå Bakgrund Används För Företag Planering  Strategi Arbets Flöde Layout Diagram Med 3 Steg-vektorgrafik och fler">
            <a:extLst>
              <a:ext uri="{FF2B5EF4-FFF2-40B4-BE49-F238E27FC236}">
                <a16:creationId xmlns:a16="http://schemas.microsoft.com/office/drawing/2014/main" id="{F0AD084F-B0FA-46C5-9D8D-C243DDBC8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943" b="85139" l="45199" r="5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78" t="72543" r="41111" b="13461"/>
          <a:stretch/>
        </p:blipFill>
        <p:spPr bwMode="auto">
          <a:xfrm>
            <a:off x="8590348" y="5108871"/>
            <a:ext cx="1190752" cy="136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ids Linje Start Infographics Med Tre Cirkel Och Ikoner Mall 3d Vektor  Illustration Raket På En Blå Bakgrund Används För Företag Planering  Strategi Arbets Flöde Layout Diagram Med 3 Steg-vektorgrafik och fler">
            <a:extLst>
              <a:ext uri="{FF2B5EF4-FFF2-40B4-BE49-F238E27FC236}">
                <a16:creationId xmlns:a16="http://schemas.microsoft.com/office/drawing/2014/main" id="{711DF1F6-C9FE-4FCF-AFB8-7228012E1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943" b="85139" l="45199" r="5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29" t="73383" r="46445" b="18854"/>
          <a:stretch/>
        </p:blipFill>
        <p:spPr bwMode="auto">
          <a:xfrm>
            <a:off x="8815264" y="2482916"/>
            <a:ext cx="557784" cy="7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ids Linje Start Infographics Med Tre Cirkel Och Ikoner Mall 3d Vektor  Illustration Raket På En Blå Bakgrund Används För Företag Planering  Strategi Arbets Flöde Layout Diagram Med 3 Steg-vektorgrafik och fler">
            <a:extLst>
              <a:ext uri="{FF2B5EF4-FFF2-40B4-BE49-F238E27FC236}">
                <a16:creationId xmlns:a16="http://schemas.microsoft.com/office/drawing/2014/main" id="{122E0CBD-81B4-4D3C-B886-8F4CE7B984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943" b="85139" l="45199" r="5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29" t="73383" r="46445" b="18854"/>
          <a:stretch/>
        </p:blipFill>
        <p:spPr bwMode="auto">
          <a:xfrm>
            <a:off x="8815264" y="3157986"/>
            <a:ext cx="557784" cy="7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ids Linje Start Infographics Med Tre Cirkel Och Ikoner Mall 3d Vektor  Illustration Raket På En Blå Bakgrund Används För Företag Planering  Strategi Arbets Flöde Layout Diagram Med 3 Steg-vektorgrafik och fler">
            <a:extLst>
              <a:ext uri="{FF2B5EF4-FFF2-40B4-BE49-F238E27FC236}">
                <a16:creationId xmlns:a16="http://schemas.microsoft.com/office/drawing/2014/main" id="{A6CFC13C-0152-4583-927E-34CDCA705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943" b="85139" l="45199" r="5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29" t="73383" r="46445" b="18854"/>
          <a:stretch/>
        </p:blipFill>
        <p:spPr bwMode="auto">
          <a:xfrm>
            <a:off x="8815264" y="3825056"/>
            <a:ext cx="557784" cy="7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ids Linje Start Infographics Med Tre Cirkel Och Ikoner Mall 3d Vektor  Illustration Raket På En Blå Bakgrund Används För Företag Planering  Strategi Arbets Flöde Layout Diagram Med 3 Steg-vektorgrafik och fler">
            <a:extLst>
              <a:ext uri="{FF2B5EF4-FFF2-40B4-BE49-F238E27FC236}">
                <a16:creationId xmlns:a16="http://schemas.microsoft.com/office/drawing/2014/main" id="{741F90E8-C2DD-4048-A3C6-8639AF82F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943" b="85139" l="45199" r="5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29" t="73383" r="46445" b="18854"/>
          <a:stretch/>
        </p:blipFill>
        <p:spPr bwMode="auto">
          <a:xfrm>
            <a:off x="8815264" y="4500126"/>
            <a:ext cx="557784" cy="7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C4B77213-CF0E-48AB-B3E0-E9B9A6DC22A1}"/>
              </a:ext>
            </a:extLst>
          </p:cNvPr>
          <p:cNvSpPr/>
          <p:nvPr/>
        </p:nvSpPr>
        <p:spPr>
          <a:xfrm>
            <a:off x="6499552" y="2267819"/>
            <a:ext cx="2487990" cy="758952"/>
          </a:xfrm>
          <a:prstGeom prst="roundRect">
            <a:avLst/>
          </a:prstGeom>
          <a:solidFill>
            <a:srgbClr val="FF8D6A"/>
          </a:solidFill>
          <a:ln>
            <a:solidFill>
              <a:srgbClr val="FF8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Klimatavtal</a:t>
            </a:r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F26D7136-3790-46DF-96A0-592FF800A9E6}"/>
              </a:ext>
            </a:extLst>
          </p:cNvPr>
          <p:cNvSpPr/>
          <p:nvPr/>
        </p:nvSpPr>
        <p:spPr>
          <a:xfrm>
            <a:off x="9242752" y="3490568"/>
            <a:ext cx="2487990" cy="758952"/>
          </a:xfrm>
          <a:prstGeom prst="roundRect">
            <a:avLst/>
          </a:prstGeom>
          <a:solidFill>
            <a:srgbClr val="F1EC72"/>
          </a:solidFill>
          <a:ln>
            <a:solidFill>
              <a:srgbClr val="F1EC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Utmaning </a:t>
            </a: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D266BC1B-BD46-4CEF-BB81-A0784EB146CB}"/>
              </a:ext>
            </a:extLst>
          </p:cNvPr>
          <p:cNvSpPr/>
          <p:nvPr/>
        </p:nvSpPr>
        <p:spPr>
          <a:xfrm>
            <a:off x="6499552" y="4842964"/>
            <a:ext cx="2487990" cy="758952"/>
          </a:xfrm>
          <a:prstGeom prst="roundRect">
            <a:avLst/>
          </a:prstGeom>
          <a:solidFill>
            <a:srgbClr val="6AA2B8"/>
          </a:solidFill>
          <a:ln>
            <a:solidFill>
              <a:srgbClr val="4779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Nuläget  </a:t>
            </a:r>
          </a:p>
        </p:txBody>
      </p:sp>
      <p:sp>
        <p:nvSpPr>
          <p:cNvPr id="17" name="Sjuhörning 16">
            <a:extLst>
              <a:ext uri="{FF2B5EF4-FFF2-40B4-BE49-F238E27FC236}">
                <a16:creationId xmlns:a16="http://schemas.microsoft.com/office/drawing/2014/main" id="{2FE0251A-2AEF-4CDC-AD68-7B73D80BF8F3}"/>
              </a:ext>
            </a:extLst>
          </p:cNvPr>
          <p:cNvSpPr/>
          <p:nvPr/>
        </p:nvSpPr>
        <p:spPr>
          <a:xfrm>
            <a:off x="8655405" y="2291333"/>
            <a:ext cx="877502" cy="699409"/>
          </a:xfrm>
          <a:prstGeom prst="heptagon">
            <a:avLst/>
          </a:prstGeom>
          <a:solidFill>
            <a:srgbClr val="477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/>
              <a:t>3</a:t>
            </a:r>
          </a:p>
        </p:txBody>
      </p:sp>
      <p:sp>
        <p:nvSpPr>
          <p:cNvPr id="21" name="Sjuhörning 20">
            <a:extLst>
              <a:ext uri="{FF2B5EF4-FFF2-40B4-BE49-F238E27FC236}">
                <a16:creationId xmlns:a16="http://schemas.microsoft.com/office/drawing/2014/main" id="{CE85E631-0E41-441D-BA9C-B778CCBAE773}"/>
              </a:ext>
            </a:extLst>
          </p:cNvPr>
          <p:cNvSpPr/>
          <p:nvPr/>
        </p:nvSpPr>
        <p:spPr>
          <a:xfrm>
            <a:off x="8655405" y="3490568"/>
            <a:ext cx="877502" cy="699409"/>
          </a:xfrm>
          <a:prstGeom prst="heptagon">
            <a:avLst/>
          </a:prstGeom>
          <a:solidFill>
            <a:srgbClr val="477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/>
              <a:t>2</a:t>
            </a:r>
          </a:p>
        </p:txBody>
      </p:sp>
      <p:sp>
        <p:nvSpPr>
          <p:cNvPr id="22" name="Sjuhörning 21">
            <a:extLst>
              <a:ext uri="{FF2B5EF4-FFF2-40B4-BE49-F238E27FC236}">
                <a16:creationId xmlns:a16="http://schemas.microsoft.com/office/drawing/2014/main" id="{B30FE51C-B8F5-426C-8957-F02AB236A9DA}"/>
              </a:ext>
            </a:extLst>
          </p:cNvPr>
          <p:cNvSpPr/>
          <p:nvPr/>
        </p:nvSpPr>
        <p:spPr>
          <a:xfrm>
            <a:off x="8655405" y="4869818"/>
            <a:ext cx="877502" cy="699409"/>
          </a:xfrm>
          <a:prstGeom prst="heptagon">
            <a:avLst/>
          </a:prstGeom>
          <a:solidFill>
            <a:srgbClr val="477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904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51D076-0FA2-46F6-93FD-77D7F5C8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1" y="482088"/>
            <a:ext cx="7172960" cy="967808"/>
          </a:xfrm>
        </p:spPr>
        <p:txBody>
          <a:bodyPr/>
          <a:lstStyle/>
          <a:p>
            <a:r>
              <a:rPr lang="sv-SE" dirty="0"/>
              <a:t>Fördelar med samarbete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EC0EB3-FCCD-4C80-8693-8C1E050E67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530" y="1601434"/>
            <a:ext cx="6838508" cy="4030443"/>
          </a:xfrm>
        </p:spPr>
        <p:txBody>
          <a:bodyPr/>
          <a:lstStyle/>
          <a:p>
            <a:r>
              <a:rPr lang="sv-SE" sz="2400" dirty="0"/>
              <a:t>Möjliggör att bygga upp ett gemensamt projekt kring en konkret ”utmaning” </a:t>
            </a:r>
          </a:p>
          <a:p>
            <a:pPr lvl="1"/>
            <a:r>
              <a:rPr lang="sv-SE" sz="2000" dirty="0"/>
              <a:t>T.ex. Industriell symbios, förnybar energi, miljövänliga transporter,…</a:t>
            </a:r>
          </a:p>
          <a:p>
            <a:r>
              <a:rPr lang="sv-SE" sz="2400" dirty="0"/>
              <a:t>Enklare att identifiera gemensamma behov </a:t>
            </a:r>
          </a:p>
          <a:p>
            <a:r>
              <a:rPr lang="sv-SE" sz="2400" dirty="0"/>
              <a:t>Skapar möjligheter att söka t.ex. projektbidrag </a:t>
            </a:r>
          </a:p>
          <a:p>
            <a:r>
              <a:rPr lang="sv-SE" sz="2400" dirty="0"/>
              <a:t>Förenklar marknadsföringen </a:t>
            </a:r>
          </a:p>
          <a:p>
            <a:r>
              <a:rPr lang="sv-SE" sz="2400" dirty="0"/>
              <a:t>Minskar kostnader</a:t>
            </a:r>
          </a:p>
          <a:p>
            <a:r>
              <a:rPr lang="sv-SE" sz="2400" dirty="0"/>
              <a:t>Skapa trygghet (Energipriser, effektbrister,…)</a:t>
            </a:r>
          </a:p>
          <a:p>
            <a:r>
              <a:rPr lang="sv-SE" sz="2400" dirty="0"/>
              <a:t>… </a:t>
            </a:r>
          </a:p>
          <a:p>
            <a:pPr lvl="1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102" name="Picture 6" descr="Symbiose industrielle – économies de matériaux et d'énergie grâce aux  sous-produits de vos voisins | Sirris">
            <a:extLst>
              <a:ext uri="{FF2B5EF4-FFF2-40B4-BE49-F238E27FC236}">
                <a16:creationId xmlns:a16="http://schemas.microsoft.com/office/drawing/2014/main" id="{08A5EB4D-C369-4559-A658-6B5A2251B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53" y="262198"/>
            <a:ext cx="3403913" cy="18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ifferent Types Of Renewable Energy - Nautricity">
            <a:extLst>
              <a:ext uri="{FF2B5EF4-FFF2-40B4-BE49-F238E27FC236}">
                <a16:creationId xmlns:a16="http://schemas.microsoft.com/office/drawing/2014/main" id="{2827CC59-B461-45FC-B9B3-B25AAE560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52" y="2375297"/>
            <a:ext cx="3403913" cy="19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ållbara transporter | Länsstyrelsen Gotland">
            <a:extLst>
              <a:ext uri="{FF2B5EF4-FFF2-40B4-BE49-F238E27FC236}">
                <a16:creationId xmlns:a16="http://schemas.microsoft.com/office/drawing/2014/main" id="{352A69DF-ADD8-49B8-A6BD-370048B9D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614" y="4556474"/>
            <a:ext cx="3490856" cy="19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AC22F22-9404-4490-A9FD-DCD01F93F0A8}"/>
              </a:ext>
            </a:extLst>
          </p:cNvPr>
          <p:cNvSpPr/>
          <p:nvPr/>
        </p:nvSpPr>
        <p:spPr>
          <a:xfrm>
            <a:off x="10516987" y="4404140"/>
            <a:ext cx="1280160" cy="938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0780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005325"/>
      </p:ext>
    </p:extLst>
  </p:cSld>
  <p:clrMapOvr>
    <a:masterClrMapping/>
  </p:clrMapOvr>
</p:sld>
</file>

<file path=ppt/theme/theme1.xml><?xml version="1.0" encoding="utf-8"?>
<a:theme xmlns:a="http://schemas.openxmlformats.org/drawingml/2006/main" name="Landskrona Kommun 2021 (LJUSBLÅ)">
  <a:themeElements>
    <a:clrScheme name="Landskrona kommun 2021">
      <a:dk1>
        <a:sysClr val="windowText" lastClr="000000"/>
      </a:dk1>
      <a:lt1>
        <a:sysClr val="window" lastClr="FFFFFF"/>
      </a:lt1>
      <a:dk2>
        <a:srgbClr val="00546F"/>
      </a:dk2>
      <a:lt2>
        <a:srgbClr val="47797A"/>
      </a:lt2>
      <a:accent1>
        <a:srgbClr val="6AA2B8"/>
      </a:accent1>
      <a:accent2>
        <a:srgbClr val="FF8D6A"/>
      </a:accent2>
      <a:accent3>
        <a:srgbClr val="E2C19D"/>
      </a:accent3>
      <a:accent4>
        <a:srgbClr val="9C736C"/>
      </a:accent4>
      <a:accent5>
        <a:srgbClr val="781F11"/>
      </a:accent5>
      <a:accent6>
        <a:srgbClr val="424242"/>
      </a:accent6>
      <a:hlink>
        <a:srgbClr val="00546F"/>
      </a:hlink>
      <a:folHlink>
        <a:srgbClr val="6AA2B8"/>
      </a:folHlink>
    </a:clrScheme>
    <a:fontScheme name="Landskrona kommun 202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0E95ECFE-5F4E-B547-B027-6B584000EEB2}" vid="{E6C50221-D818-5D4B-9F42-DDBE03998F2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9BFE06E34964EBB49F125FFFF64C5" ma:contentTypeVersion="6" ma:contentTypeDescription="Create a new document." ma:contentTypeScope="" ma:versionID="fb3c7759fa2c9eac854f4477040e3f14">
  <xsd:schema xmlns:xsd="http://www.w3.org/2001/XMLSchema" xmlns:xs="http://www.w3.org/2001/XMLSchema" xmlns:p="http://schemas.microsoft.com/office/2006/metadata/properties" xmlns:ns2="aad920fb-b0f4-4cff-97d2-a5daac8a62a1" targetNamespace="http://schemas.microsoft.com/office/2006/metadata/properties" ma:root="true" ma:fieldsID="32e97b5358523b9ef584f8be6e39b73d" ns2:_="">
    <xsd:import namespace="aad920fb-b0f4-4cff-97d2-a5daac8a62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920fb-b0f4-4cff-97d2-a5daac8a6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DEA804-EBD4-4C7F-B7F0-40955A57D1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40EDD2-7DAA-4950-9E83-FC40427ABB45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aad920fb-b0f4-4cff-97d2-a5daac8a62a1"/>
  </ds:schemaRefs>
</ds:datastoreItem>
</file>

<file path=customXml/itemProps3.xml><?xml version="1.0" encoding="utf-8"?>
<ds:datastoreItem xmlns:ds="http://schemas.openxmlformats.org/officeDocument/2006/customXml" ds:itemID="{9ECE2C09-A822-4CB1-B2F6-11EDA1A42A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d920fb-b0f4-4cff-97d2-a5daac8a62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Landskrona Stad blå</Template>
  <TotalTime>6397</TotalTime>
  <Words>332</Words>
  <Application>Microsoft Office PowerPoint</Application>
  <PresentationFormat>Bredbild</PresentationFormat>
  <Paragraphs>65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2" baseType="lpstr">
      <vt:lpstr>Arial</vt:lpstr>
      <vt:lpstr>Arial Black</vt:lpstr>
      <vt:lpstr>Landskrona Kommun 2021 (LJUSBLÅ)</vt:lpstr>
      <vt:lpstr>Energi- och klimatplan                          2023-2030</vt:lpstr>
      <vt:lpstr>Syfte med Lka Energi- och klimatplan  </vt:lpstr>
      <vt:lpstr>Fokusområden (Förslag)</vt:lpstr>
      <vt:lpstr>Vilket stöd erbjuder Lka stad idag ?   </vt:lpstr>
      <vt:lpstr>Samarbete med Miljöforum? </vt:lpstr>
      <vt:lpstr>Varför samarbeta med företag ?   </vt:lpstr>
      <vt:lpstr>3-steg raket </vt:lpstr>
      <vt:lpstr>Fördelar med samarbete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Tillgänglighet</dc:title>
  <dc:creator>Ipsonius, Mattias - TF</dc:creator>
  <cp:lastModifiedBy>Serrure, Laurent - MIL</cp:lastModifiedBy>
  <cp:revision>219</cp:revision>
  <dcterms:created xsi:type="dcterms:W3CDTF">2022-02-21T09:02:43Z</dcterms:created>
  <dcterms:modified xsi:type="dcterms:W3CDTF">2022-04-01T07:36:02Z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b441a3e-b2f6-4623-9007-da0742ac9d7d_Enabled">
    <vt:lpwstr>true</vt:lpwstr>
  </property>
  <property fmtid="{D5CDD505-2E9C-101B-9397-08002B2CF9AE}" pid="3" name="MSIP_Label_0b441a3e-b2f6-4623-9007-da0742ac9d7d_SetDate">
    <vt:lpwstr>2021-12-20T09:48:48Z</vt:lpwstr>
  </property>
  <property fmtid="{D5CDD505-2E9C-101B-9397-08002B2CF9AE}" pid="4" name="MSIP_Label_0b441a3e-b2f6-4623-9007-da0742ac9d7d_Method">
    <vt:lpwstr>Standard</vt:lpwstr>
  </property>
  <property fmtid="{D5CDD505-2E9C-101B-9397-08002B2CF9AE}" pid="5" name="MSIP_Label_0b441a3e-b2f6-4623-9007-da0742ac9d7d_Name">
    <vt:lpwstr>0b441a3e-b2f6-4623-9007-da0742ac9d7d</vt:lpwstr>
  </property>
  <property fmtid="{D5CDD505-2E9C-101B-9397-08002B2CF9AE}" pid="6" name="MSIP_Label_0b441a3e-b2f6-4623-9007-da0742ac9d7d_SiteId">
    <vt:lpwstr>14dea877-dd63-4b36-8c67-d71aba0b9444</vt:lpwstr>
  </property>
  <property fmtid="{D5CDD505-2E9C-101B-9397-08002B2CF9AE}" pid="7" name="MSIP_Label_0b441a3e-b2f6-4623-9007-da0742ac9d7d_ActionId">
    <vt:lpwstr>10b5adf9-17bd-4c68-acec-5797e61adac4</vt:lpwstr>
  </property>
  <property fmtid="{D5CDD505-2E9C-101B-9397-08002B2CF9AE}" pid="8" name="MSIP_Label_0b441a3e-b2f6-4623-9007-da0742ac9d7d_ContentBits">
    <vt:lpwstr>0</vt:lpwstr>
  </property>
  <property fmtid="{D5CDD505-2E9C-101B-9397-08002B2CF9AE}" pid="9" name="ContentTypeId">
    <vt:lpwstr>0x0101004D89BFE06E34964EBB49F125FFFF64C5</vt:lpwstr>
  </property>
</Properties>
</file>